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CE1DE3-1AB3-4EF9-A332-6A90EC5A64FA}" v="78" dt="2023-07-04T13:03:45.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Garden Parks View Ya · Free photo on Pixabay">
            <a:extLst>
              <a:ext uri="{FF2B5EF4-FFF2-40B4-BE49-F238E27FC236}">
                <a16:creationId xmlns:a16="http://schemas.microsoft.com/office/drawing/2014/main" id="{55A29498-225A-44EF-1EF8-D234755D4D11}"/>
              </a:ext>
            </a:extLst>
          </p:cNvPr>
          <p:cNvPicPr>
            <a:picLocks noChangeAspect="1"/>
          </p:cNvPicPr>
          <p:nvPr/>
        </p:nvPicPr>
        <p:blipFill rotWithShape="1">
          <a:blip r:embed="rId2">
            <a:alphaModFix amt="50000"/>
          </a:blip>
          <a:srcRect b="15730"/>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US" dirty="0" err="1">
                <a:ea typeface="+mj-lt"/>
                <a:cs typeface="+mj-lt"/>
              </a:rPr>
              <a:t>खेलकूद</a:t>
            </a:r>
            <a:r>
              <a:rPr lang="en-US" dirty="0">
                <a:ea typeface="+mj-lt"/>
                <a:cs typeface="+mj-lt"/>
              </a:rPr>
              <a:t>  </a:t>
            </a:r>
            <a:r>
              <a:rPr lang="en-US" dirty="0" err="1">
                <a:ea typeface="+mj-lt"/>
                <a:cs typeface="+mj-lt"/>
              </a:rPr>
              <a:t>और</a:t>
            </a:r>
            <a:r>
              <a:rPr lang="en-US" dirty="0">
                <a:ea typeface="+mj-lt"/>
                <a:cs typeface="+mj-lt"/>
              </a:rPr>
              <a:t> </a:t>
            </a:r>
            <a:r>
              <a:rPr lang="en-US" dirty="0" err="1">
                <a:ea typeface="+mj-lt"/>
                <a:cs typeface="+mj-lt"/>
              </a:rPr>
              <a:t>हम</a:t>
            </a:r>
            <a:endParaRPr lang="en-US" dirty="0" err="1"/>
          </a:p>
        </p:txBody>
      </p:sp>
      <p:sp>
        <p:nvSpPr>
          <p:cNvPr id="3" name="Subtitle 2"/>
          <p:cNvSpPr>
            <a:spLocks noGrp="1"/>
          </p:cNvSpPr>
          <p:nvPr>
            <p:ph type="subTitle" idx="1"/>
          </p:nvPr>
        </p:nvSpPr>
        <p:spPr>
          <a:xfrm>
            <a:off x="1524000" y="4159404"/>
            <a:ext cx="9144000" cy="1098395"/>
          </a:xfrm>
        </p:spPr>
        <p:txBody>
          <a:bodyPr vert="horz" lIns="91440" tIns="45720" rIns="91440" bIns="45720" rtlCol="0" anchor="t">
            <a:normAutofit/>
          </a:bodyPr>
          <a:lstStyle/>
          <a:p>
            <a:r>
              <a:rPr lang="hi" sz="2100" dirty="0">
                <a:latin typeface="Consolas"/>
                <a:cs typeface="Mangal"/>
              </a:rPr>
              <a:t>हिंदी गतिविधि</a:t>
            </a:r>
          </a:p>
          <a:p>
            <a:r>
              <a:rPr lang="hi" sz="2100" dirty="0" err="1">
                <a:ea typeface="+mn-lt"/>
                <a:cs typeface="+mn-lt"/>
              </a:rPr>
              <a:t>एम्</a:t>
            </a:r>
            <a:r>
              <a:rPr lang="hi" sz="2100" dirty="0">
                <a:ea typeface="+mn-lt"/>
                <a:cs typeface="+mn-lt"/>
              </a:rPr>
              <a:t> कार्तिक </a:t>
            </a:r>
            <a:endParaRPr lang="hi" dirty="0"/>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794BC-89B7-002B-F6BB-827642EF145A}"/>
              </a:ext>
            </a:extLst>
          </p:cNvPr>
          <p:cNvSpPr>
            <a:spLocks noGrp="1"/>
          </p:cNvSpPr>
          <p:nvPr>
            <p:ph type="title"/>
          </p:nvPr>
        </p:nvSpPr>
        <p:spPr>
          <a:xfrm>
            <a:off x="686834" y="1153572"/>
            <a:ext cx="3200400" cy="4461163"/>
          </a:xfrm>
        </p:spPr>
        <p:txBody>
          <a:bodyPr>
            <a:normAutofit/>
          </a:bodyPr>
          <a:lstStyle/>
          <a:p>
            <a:r>
              <a:rPr lang="en-US" b="1" dirty="0" err="1">
                <a:solidFill>
                  <a:srgbClr val="FFFFFF"/>
                </a:solidFill>
                <a:ea typeface="+mj-lt"/>
                <a:cs typeface="+mj-lt"/>
              </a:rPr>
              <a:t>योगा</a:t>
            </a:r>
            <a:endParaRPr lang="en-US" b="1" dirty="0" err="1">
              <a:solidFill>
                <a:srgbClr val="FFFFFF"/>
              </a:solidFill>
              <a:ea typeface="Calibri Light"/>
              <a:cs typeface="Calibri Light"/>
            </a:endParaRPr>
          </a:p>
          <a:p>
            <a:r>
              <a:rPr lang="en-US" b="1">
                <a:solidFill>
                  <a:srgbClr val="FFFFFF"/>
                </a:solidFill>
                <a:ea typeface="Calibri Light"/>
                <a:cs typeface="Calibri Light"/>
              </a:rPr>
              <a:t>(Yoga)</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79C46E-759E-242A-9C75-3562A1ADE58C}"/>
              </a:ext>
            </a:extLst>
          </p:cNvPr>
          <p:cNvSpPr>
            <a:spLocks noGrp="1"/>
          </p:cNvSpPr>
          <p:nvPr>
            <p:ph idx="1"/>
          </p:nvPr>
        </p:nvSpPr>
        <p:spPr>
          <a:xfrm>
            <a:off x="4447308" y="591344"/>
            <a:ext cx="6906491" cy="5585619"/>
          </a:xfrm>
        </p:spPr>
        <p:txBody>
          <a:bodyPr anchor="ctr">
            <a:normAutofit/>
          </a:bodyPr>
          <a:lstStyle/>
          <a:p>
            <a:pPr marL="0" indent="0">
              <a:buNone/>
            </a:pPr>
            <a:r>
              <a:rPr lang="hi">
                <a:latin typeface="Consolas"/>
                <a:cs typeface="Mangal"/>
              </a:rPr>
              <a:t>योग एक बहुत अच्छा व्यायाम है जो रक्त प्रवाह के लिए आवश्यक है। यह शरीर को सौम्य तरीके से </a:t>
            </a:r>
            <a:r>
              <a:rPr lang="hi" err="1">
                <a:latin typeface="Consolas"/>
                <a:cs typeface="Mangal"/>
              </a:rPr>
              <a:t>स्ट्रेच</a:t>
            </a:r>
            <a:r>
              <a:rPr lang="hi">
                <a:latin typeface="Consolas"/>
                <a:cs typeface="Mangal"/>
              </a:rPr>
              <a:t> करता है।</a:t>
            </a:r>
          </a:p>
          <a:p>
            <a:pPr marL="0" indent="0">
              <a:buNone/>
            </a:pPr>
            <a:r>
              <a:rPr lang="hi">
                <a:latin typeface="Consolas"/>
                <a:ea typeface="Calibri" panose="020F0502020204030204"/>
                <a:cs typeface="Mangal"/>
              </a:rPr>
              <a:t>योग आपको तनाव को प्रबंधित करने में मदद करता है।
नेशनल इंस्टीट्यूट ऑफ हेल्थ के अनुसार, वैज्ञानिक साक्ष्य से पता चलता है कि योग तनाव प्रबंधन, मानसिक स्वास्थ्य, दिमागीपन, स्वस्थ भोजन, वजन घटाने और गुणवत्तापूर्ण नींद का समर्थन करता है।</a:t>
            </a:r>
            <a:endParaRPr lang="hi" dirty="0"/>
          </a:p>
        </p:txBody>
      </p:sp>
    </p:spTree>
    <p:extLst>
      <p:ext uri="{BB962C8B-B14F-4D97-AF65-F5344CB8AC3E}">
        <p14:creationId xmlns:p14="http://schemas.microsoft.com/office/powerpoint/2010/main" val="56798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A94087-D3C4-FCFD-B110-A22D6C9EDC3F}"/>
              </a:ext>
            </a:extLst>
          </p:cNvPr>
          <p:cNvSpPr>
            <a:spLocks noGrp="1"/>
          </p:cNvSpPr>
          <p:nvPr>
            <p:ph type="title"/>
          </p:nvPr>
        </p:nvSpPr>
        <p:spPr>
          <a:xfrm>
            <a:off x="1102368" y="1877492"/>
            <a:ext cx="4030132" cy="3215373"/>
          </a:xfrm>
        </p:spPr>
        <p:txBody>
          <a:bodyPr>
            <a:normAutofit/>
          </a:bodyPr>
          <a:lstStyle/>
          <a:p>
            <a:pPr algn="ctr"/>
            <a:r>
              <a:rPr lang="hi">
                <a:solidFill>
                  <a:schemeClr val="bg1"/>
                </a:solidFill>
                <a:latin typeface="Consolas"/>
                <a:cs typeface="Mangal"/>
              </a:rPr>
              <a:t>योग के विभिन्न प्रकार (Different types of Yoga)</a:t>
            </a:r>
            <a:endParaRPr lang="en-US">
              <a:solidFill>
                <a:schemeClr val="bg1"/>
              </a:solidFill>
              <a:ea typeface="Calibri Light"/>
              <a:cs typeface="Calibri Light"/>
            </a:endParaRPr>
          </a:p>
        </p:txBody>
      </p:sp>
      <p:grpSp>
        <p:nvGrpSpPr>
          <p:cNvPr id="25" name="Group 24">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26" name="Freeform: Shape 25">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7" name="Freeform: Shape 26">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9"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1"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3" name="Oval 32">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Oval 34">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A5ADD674-9CB3-0C21-5DC0-9148F3E30C1B}"/>
              </a:ext>
            </a:extLst>
          </p:cNvPr>
          <p:cNvSpPr>
            <a:spLocks noGrp="1"/>
          </p:cNvSpPr>
          <p:nvPr>
            <p:ph idx="1"/>
          </p:nvPr>
        </p:nvSpPr>
        <p:spPr>
          <a:xfrm>
            <a:off x="6234868" y="1130846"/>
            <a:ext cx="5217173" cy="4351338"/>
          </a:xfrm>
        </p:spPr>
        <p:txBody>
          <a:bodyPr vert="horz" lIns="91440" tIns="45720" rIns="91440" bIns="45720" rtlCol="0">
            <a:normAutofit/>
          </a:bodyPr>
          <a:lstStyle/>
          <a:p>
            <a:pPr>
              <a:buNone/>
            </a:pPr>
            <a:r>
              <a:rPr lang="hi" sz="2000" dirty="0">
                <a:solidFill>
                  <a:schemeClr val="bg1"/>
                </a:solidFill>
                <a:latin typeface="Consolas"/>
                <a:ea typeface="Calibri" panose="020F0502020204030204"/>
                <a:cs typeface="Calibri" panose="020F0502020204030204"/>
              </a:rPr>
              <a:t>यहां पांच प्रकार के योग हैं जिन्हें आप आज़मा सकते हैं, यह इस बात पर निर्भर करता है कि आप अपना लचीलापन बढ़ाना चाहते हैं या </a:t>
            </a:r>
            <a:r>
              <a:rPr lang="hi" sz="2000" dirty="0" err="1">
                <a:solidFill>
                  <a:schemeClr val="bg1"/>
                </a:solidFill>
                <a:latin typeface="Consolas"/>
                <a:ea typeface="Calibri" panose="020F0502020204030204"/>
                <a:cs typeface="Calibri" panose="020F0502020204030204"/>
              </a:rPr>
              <a:t>चिंता</a:t>
            </a:r>
            <a:r>
              <a:rPr lang="hi" sz="2000" dirty="0">
                <a:solidFill>
                  <a:schemeClr val="bg1"/>
                </a:solidFill>
                <a:latin typeface="Consolas"/>
                <a:ea typeface="Calibri" panose="020F0502020204030204"/>
                <a:cs typeface="Calibri" panose="020F0502020204030204"/>
              </a:rPr>
              <a:t> कम करना चाहते हैं।
विन्यास.
अष्टांग.
हत्था.
</a:t>
            </a:r>
            <a:r>
              <a:rPr lang="hi" sz="2000" dirty="0" err="1">
                <a:solidFill>
                  <a:schemeClr val="bg1"/>
                </a:solidFill>
                <a:latin typeface="Consolas"/>
                <a:ea typeface="Calibri" panose="020F0502020204030204"/>
                <a:cs typeface="Calibri" panose="020F0502020204030204"/>
              </a:rPr>
              <a:t>अयंगर</a:t>
            </a:r>
            <a:r>
              <a:rPr lang="hi" sz="2000" dirty="0">
                <a:solidFill>
                  <a:schemeClr val="bg1"/>
                </a:solidFill>
                <a:latin typeface="Consolas"/>
                <a:ea typeface="Calibri" panose="020F0502020204030204"/>
                <a:cs typeface="Calibri" panose="020F0502020204030204"/>
              </a:rPr>
              <a:t>.
</a:t>
            </a:r>
            <a:r>
              <a:rPr lang="hi" sz="2000" dirty="0" err="1">
                <a:solidFill>
                  <a:schemeClr val="bg1"/>
                </a:solidFill>
                <a:latin typeface="Consolas"/>
                <a:ea typeface="Calibri" panose="020F0502020204030204"/>
                <a:cs typeface="Calibri" panose="020F0502020204030204"/>
              </a:rPr>
              <a:t>हॉट</a:t>
            </a:r>
            <a:r>
              <a:rPr lang="hi" sz="2000" dirty="0">
                <a:solidFill>
                  <a:schemeClr val="bg1"/>
                </a:solidFill>
                <a:latin typeface="Consolas"/>
                <a:ea typeface="Calibri" panose="020F0502020204030204"/>
                <a:cs typeface="Calibri" panose="020F0502020204030204"/>
              </a:rPr>
              <a:t> </a:t>
            </a:r>
            <a:r>
              <a:rPr lang="hi" sz="2000" dirty="0" err="1">
                <a:solidFill>
                  <a:schemeClr val="bg1"/>
                </a:solidFill>
                <a:latin typeface="Consolas"/>
                <a:ea typeface="Calibri" panose="020F0502020204030204"/>
                <a:cs typeface="Calibri" panose="020F0502020204030204"/>
              </a:rPr>
              <a:t>योगा</a:t>
            </a:r>
            <a:r>
              <a:rPr lang="hi" sz="2000" dirty="0">
                <a:solidFill>
                  <a:schemeClr val="bg1"/>
                </a:solidFill>
                <a:latin typeface="Consolas"/>
                <a:ea typeface="Calibri" panose="020F0502020204030204"/>
                <a:cs typeface="Calibri" panose="020F0502020204030204"/>
              </a:rPr>
              <a:t>.
अंदरूनी सूत्र का निष्कर्ष।</a:t>
            </a:r>
            <a:endParaRPr lang="en-US" sz="2000" dirty="0">
              <a:solidFill>
                <a:schemeClr val="bg1"/>
              </a:solidFill>
            </a:endParaRPr>
          </a:p>
          <a:p>
            <a:pPr>
              <a:buNone/>
            </a:pPr>
            <a:br>
              <a:rPr lang="en-US" sz="2000">
                <a:solidFill>
                  <a:schemeClr val="bg1"/>
                </a:solidFill>
              </a:rPr>
            </a:br>
            <a:endParaRPr lang="en-US" sz="2000">
              <a:solidFill>
                <a:schemeClr val="bg1"/>
              </a:solidFill>
            </a:endParaRPr>
          </a:p>
          <a:p>
            <a:pPr marL="0" indent="0">
              <a:buNone/>
            </a:pPr>
            <a:endParaRPr lang="en-US" sz="2000">
              <a:solidFill>
                <a:schemeClr val="bg1"/>
              </a:solidFill>
              <a:ea typeface="Calibri" panose="020F0502020204030204"/>
              <a:cs typeface="Calibri" panose="020F0502020204030204"/>
            </a:endParaRPr>
          </a:p>
        </p:txBody>
      </p:sp>
      <p:grpSp>
        <p:nvGrpSpPr>
          <p:cNvPr id="37"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38" name="Freeform: Shape 37">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0140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F6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E4E7ECA6-D128-D702-9B01-19D10F1BB147}"/>
              </a:ext>
            </a:extLst>
          </p:cNvPr>
          <p:cNvPicPr>
            <a:picLocks noChangeAspect="1"/>
          </p:cNvPicPr>
          <p:nvPr/>
        </p:nvPicPr>
        <p:blipFill rotWithShape="1">
          <a:blip r:embed="rId2"/>
          <a:srcRect l="3795" r="2" b="2"/>
          <a:stretch/>
        </p:blipFill>
        <p:spPr>
          <a:xfrm>
            <a:off x="6421035" y="762930"/>
            <a:ext cx="5129784" cy="5332140"/>
          </a:xfrm>
          <a:prstGeom prst="rect">
            <a:avLst/>
          </a:prstGeom>
        </p:spPr>
      </p:pic>
      <p:sp>
        <p:nvSpPr>
          <p:cNvPr id="29" name="Rectangle 28">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A65CE6DD-480D-94CB-A707-17B5B33A15A9}"/>
              </a:ext>
            </a:extLst>
          </p:cNvPr>
          <p:cNvPicPr>
            <a:picLocks noChangeAspect="1"/>
          </p:cNvPicPr>
          <p:nvPr/>
        </p:nvPicPr>
        <p:blipFill>
          <a:blip r:embed="rId3"/>
          <a:stretch>
            <a:fillRect/>
          </a:stretch>
        </p:blipFill>
        <p:spPr>
          <a:xfrm>
            <a:off x="641180" y="1986248"/>
            <a:ext cx="5129784" cy="2885503"/>
          </a:xfrm>
          <a:prstGeom prst="rect">
            <a:avLst/>
          </a:prstGeom>
        </p:spPr>
      </p:pic>
    </p:spTree>
    <p:extLst>
      <p:ext uri="{BB962C8B-B14F-4D97-AF65-F5344CB8AC3E}">
        <p14:creationId xmlns:p14="http://schemas.microsoft.com/office/powerpoint/2010/main" val="109825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खेलकूद  और हम</vt:lpstr>
      <vt:lpstr>योगा (Yoga)</vt:lpstr>
      <vt:lpstr>योग के विभिन्न प्रकार (Different types of Yoga)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58</cp:revision>
  <dcterms:created xsi:type="dcterms:W3CDTF">2023-07-04T12:42:23Z</dcterms:created>
  <dcterms:modified xsi:type="dcterms:W3CDTF">2023-07-04T13:04:44Z</dcterms:modified>
</cp:coreProperties>
</file>